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9929813" cy="67992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-tnn5367803" initials="gt" lastIdx="1" clrIdx="0">
    <p:extLst>
      <p:ext uri="{19B8F6BF-5375-455C-9EA6-DF929625EA0E}">
        <p15:presenceInfo xmlns:p15="http://schemas.microsoft.com/office/powerpoint/2012/main" userId="S-1-5-21-3834895988-1951830915-283893654-1210125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0" autoAdjust="0"/>
    <p:restoredTop sz="94660"/>
  </p:normalViewPr>
  <p:slideViewPr>
    <p:cSldViewPr snapToGrid="0">
      <p:cViewPr>
        <p:scale>
          <a:sx n="66" d="100"/>
          <a:sy n="66" d="100"/>
        </p:scale>
        <p:origin x="1637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442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12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39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48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500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4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271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120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4639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57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6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75ED0-425B-49AD-8057-25D29A645833}" type="datetimeFigureOut">
              <a:rPr lang="fr-FR" smtClean="0"/>
              <a:t>09/07/2026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D8858-C45D-413F-8918-B8B7EE5AA8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84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alpha val="2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D00D70D5-C11C-49EB-9C62-7BEF7E90D470}"/>
              </a:ext>
            </a:extLst>
          </p:cNvPr>
          <p:cNvSpPr txBox="1">
            <a:spLocks/>
          </p:cNvSpPr>
          <p:nvPr/>
        </p:nvSpPr>
        <p:spPr>
          <a:xfrm>
            <a:off x="2022531" y="26609"/>
            <a:ext cx="2950744" cy="16213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5-AHU Pharmacie</a:t>
            </a:r>
          </a:p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Fiche de poste</a:t>
            </a:r>
          </a:p>
          <a:p>
            <a:endParaRPr lang="fr-FR" sz="1600" dirty="0">
              <a:solidFill>
                <a:schemeClr val="accent1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AP-HP. Sorbonne Université </a:t>
            </a:r>
            <a:br>
              <a:rPr lang="fr-FR" sz="140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Hôpital Tenon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E0FA029-243E-41B0-B37C-8EC1079370D3}"/>
              </a:ext>
            </a:extLst>
          </p:cNvPr>
          <p:cNvSpPr txBox="1"/>
          <p:nvPr/>
        </p:nvSpPr>
        <p:spPr>
          <a:xfrm>
            <a:off x="307712" y="1654887"/>
            <a:ext cx="6788412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L’hôpital et la pharmacie</a:t>
            </a:r>
          </a:p>
          <a:p>
            <a:endParaRPr lang="fr-FR" sz="800" b="0" i="0" dirty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r>
              <a:rPr lang="fr-FR" sz="12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Chef de service pharmacie : Pr Christine FERNANDEZ</a:t>
            </a:r>
            <a:endParaRPr lang="fr-FR" sz="1200" dirty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r>
              <a:rPr lang="fr-FR" sz="12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Responsable UF Médicament : Dr Isabelle DEBRIX</a:t>
            </a:r>
          </a:p>
          <a:p>
            <a:r>
              <a:rPr lang="fr-FR" sz="12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Effectifs pharmacie : 12 pharmaciens - 7 internes - 24 préparateurs - 4 agents </a:t>
            </a:r>
            <a:endParaRPr lang="fr-FR" sz="1200" dirty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endParaRPr lang="fr-FR" sz="800" dirty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r>
              <a:rPr lang="fr-FR" sz="12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564 lits, 66 HDJ</a:t>
            </a:r>
            <a:endParaRPr lang="fr-FR" sz="1200" dirty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r>
              <a:rPr lang="fr-FR" sz="1200" b="0" i="0" u="sng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Principales spécialités médicales</a:t>
            </a:r>
            <a:r>
              <a:rPr lang="fr-FR" sz="12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: Cancérologie, Néphrologie, Pneumologie, Chirurgie (ORL, urologie, thoracique, plastie), Hépato-gastro-entérologie, Maladies infectieuses, Médecine interne, Gériatrie…</a:t>
            </a:r>
          </a:p>
          <a:p>
            <a:endParaRPr lang="fr-FR" sz="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fr-FR" sz="1300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Staffs hebdomadaires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Lundi 11h30 : staff pharmacie (laboratoire ou médecin)</a:t>
            </a:r>
            <a:endParaRPr lang="fr-FR" sz="1200" dirty="0"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Mercredi 9h : Quart d’Heure Antiinfectieux Pharmacie (présentation des cas vu en RCP infectiologie)</a:t>
            </a:r>
            <a:endParaRPr lang="fr-FR" sz="1200" dirty="0"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Jeudi 9h : RCPharm (Réunion de concertation pharmaceutique) : présentation de cas clinique par un externe ou interne, en lien avec une intervention pharmaceutique réalisée</a:t>
            </a:r>
            <a:endParaRPr lang="fr-FR" sz="1200" dirty="0"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4390865-D91B-4DF2-AAEA-C0E26B2FC047}"/>
              </a:ext>
            </a:extLst>
          </p:cNvPr>
          <p:cNvSpPr txBox="1"/>
          <p:nvPr/>
        </p:nvSpPr>
        <p:spPr>
          <a:xfrm>
            <a:off x="307712" y="4501546"/>
            <a:ext cx="697891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 postes</a:t>
            </a:r>
          </a:p>
          <a:p>
            <a:r>
              <a:rPr lang="fr-FR" sz="1200" b="0" i="1" dirty="0">
                <a:effectLst/>
              </a:rPr>
              <a:t>Chaque externe est partagé sur 2 secteurs (1 matin, 1 après-midi) parmi les postes suivants : </a:t>
            </a:r>
          </a:p>
          <a:p>
            <a:r>
              <a:rPr lang="fr-FR" sz="1200" b="0" i="1" dirty="0">
                <a:effectLst/>
              </a:rPr>
              <a:t>(possible modification selon l’effectif et les projets en cours)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79BE5EB-A454-41FA-9058-6CDBD0837E4F}"/>
              </a:ext>
            </a:extLst>
          </p:cNvPr>
          <p:cNvSpPr txBox="1"/>
          <p:nvPr/>
        </p:nvSpPr>
        <p:spPr>
          <a:xfrm>
            <a:off x="271253" y="5295544"/>
            <a:ext cx="3502556" cy="54322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300" b="1" dirty="0">
                <a:solidFill>
                  <a:schemeClr val="accent1">
                    <a:lumMod val="75000"/>
                  </a:schemeClr>
                </a:solidFill>
              </a:rPr>
              <a:t>Pharmacie clinique en néphrologie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Participation aux staffs et aux visites médicales,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Pré-validation des ordonnances en lien quotidien avec le pharmacien senior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Participation au bon usage du médicament en lien avec les équipes médicales et paramédicales 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Conciliation médicamenteuse à l’entrée</a:t>
            </a:r>
          </a:p>
          <a:p>
            <a:endParaRPr lang="fr-FR" sz="10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300" b="1" dirty="0">
                <a:solidFill>
                  <a:schemeClr val="accent1">
                    <a:lumMod val="75000"/>
                  </a:schemeClr>
                </a:solidFill>
              </a:rPr>
              <a:t>Pharmacie clinique en hépato-gastrologie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Conciliation médicamenteuse et entretiens pharmaceutiques organisés pour les patients inclus dans les séances d’HDJ des ateliers Foie et TFIO</a:t>
            </a:r>
          </a:p>
          <a:p>
            <a:endParaRPr lang="fr-FR" sz="10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300" b="1" dirty="0">
                <a:solidFill>
                  <a:schemeClr val="accent1">
                    <a:lumMod val="75000"/>
                  </a:schemeClr>
                </a:solidFill>
              </a:rPr>
              <a:t>Pharmacie clinique en pharmacogénétique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Conciliation médicamenteuse et RCP organisées pour les patients en attente de greffe rénale bénéficiant d’un séquençage d’exome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fr-FR" sz="13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300" b="1" dirty="0">
                <a:solidFill>
                  <a:schemeClr val="accent1">
                    <a:lumMod val="75000"/>
                  </a:schemeClr>
                </a:solidFill>
              </a:rPr>
              <a:t>Radiopharmacie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 Réalisation des Contrôles Qualités des Médicaments Radiopharmaceutiques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Réception, traçabilité des MDS, gestion de l’inventaire des trousses et des générateurs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Participation à la veille réglementaire et au système d’assurance qualité du service</a:t>
            </a:r>
          </a:p>
          <a:p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29A8189-3B62-47D3-8674-3CC893D272A0}"/>
              </a:ext>
            </a:extLst>
          </p:cNvPr>
          <p:cNvSpPr txBox="1"/>
          <p:nvPr/>
        </p:nvSpPr>
        <p:spPr>
          <a:xfrm>
            <a:off x="3701918" y="5265701"/>
            <a:ext cx="3781424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300" b="1" dirty="0" err="1">
                <a:solidFill>
                  <a:schemeClr val="accent1">
                    <a:lumMod val="75000"/>
                  </a:schemeClr>
                </a:solidFill>
              </a:rPr>
              <a:t>Pharmacotechnie</a:t>
            </a:r>
            <a:endParaRPr lang="fr-FR" sz="13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>
              <a:buFontTx/>
              <a:buChar char="-"/>
            </a:pPr>
            <a:r>
              <a:rPr lang="fr-FR" sz="1200" dirty="0"/>
              <a:t>Contrôles matières premières et préparations 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Contrôle des eaux pour hémodialyse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Participation à l’activité de production du préparatoire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Contrôles qualités et développement analytique (Spectrophotomètre UV/RAMAN)</a:t>
            </a:r>
          </a:p>
          <a:p>
            <a:endParaRPr lang="fr-FR" sz="10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300" b="1" dirty="0">
                <a:solidFill>
                  <a:schemeClr val="accent1">
                    <a:lumMod val="75000"/>
                  </a:schemeClr>
                </a:solidFill>
              </a:rPr>
              <a:t>Dispositifs Médicaux/Stérilisation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Participation à la gestion des essais cliniques de DMS.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Gestion des risques : Participation à des EPP et audits sur l’utilisation des DM dans les services,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Matériovigilance : participation à l’analyse des évènements indésirables,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Participation aux appels d’offres de DM : mise en place et suivi d’essais de DM dans les services de soins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Gestion des échantillons de nouveaux DMS 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Contrôle d’environnement en Stérilisation</a:t>
            </a:r>
          </a:p>
          <a:p>
            <a:endParaRPr lang="fr-FR" sz="10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300" b="1" dirty="0">
                <a:solidFill>
                  <a:schemeClr val="accent1">
                    <a:lumMod val="75000"/>
                  </a:schemeClr>
                </a:solidFill>
              </a:rPr>
              <a:t>Essais cliniques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Participation à la mise en place des essais cliniques dans les services cliniques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Réception et traçabilité des médicaments expérimentaux 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Gestion des retours et destructions des médicaments expérimentaux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Participation à l’amélioration de la gestion des essais cliniques</a:t>
            </a:r>
          </a:p>
          <a:p>
            <a:pPr marL="171450" indent="-171450">
              <a:buFontTx/>
              <a:buChar char="-"/>
            </a:pPr>
            <a:r>
              <a:rPr lang="fr-FR" sz="1200" dirty="0"/>
              <a:t>Participation aux activités de dispensation des médicaments expérimentaux </a:t>
            </a:r>
          </a:p>
        </p:txBody>
      </p:sp>
      <p:pic>
        <p:nvPicPr>
          <p:cNvPr id="1030" name="Picture 6" descr="Hôpital Tenon - Nostromo">
            <a:extLst>
              <a:ext uri="{FF2B5EF4-FFF2-40B4-BE49-F238E27FC236}">
                <a16:creationId xmlns:a16="http://schemas.microsoft.com/office/drawing/2014/main" id="{FC2F1A2C-8268-458E-92F1-636B6E572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19" y="421453"/>
            <a:ext cx="1338663" cy="632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7205C277-EAE4-4479-A1BF-C944846F8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7300" y="195872"/>
            <a:ext cx="2028825" cy="20006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ZoneTexte 2"/>
          <p:cNvSpPr txBox="1"/>
          <p:nvPr/>
        </p:nvSpPr>
        <p:spPr>
          <a:xfrm>
            <a:off x="12120" y="10414814"/>
            <a:ext cx="16893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Mise à jour janvier 2024</a:t>
            </a:r>
          </a:p>
        </p:txBody>
      </p:sp>
      <p:pic>
        <p:nvPicPr>
          <p:cNvPr id="4" name="Picture 2" descr="Fichier:Paris transit icons - Métro 3.svg — Wikipédia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531" y="1283886"/>
            <a:ext cx="141038" cy="14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Fichier:Paris transit icons - Métro 3bis.svg — Wikipédia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846" y="1283587"/>
            <a:ext cx="141636" cy="14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Connecteur droit 7"/>
          <p:cNvCxnSpPr/>
          <p:nvPr/>
        </p:nvCxnSpPr>
        <p:spPr>
          <a:xfrm>
            <a:off x="362819" y="1715766"/>
            <a:ext cx="396243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62819" y="1961738"/>
            <a:ext cx="396243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362819" y="4563977"/>
            <a:ext cx="702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362819" y="4809949"/>
            <a:ext cx="702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62898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135</TotalTime>
  <Words>437</Words>
  <Application>Microsoft Office PowerPoint</Application>
  <PresentationFormat>Personnalisé</PresentationFormat>
  <Paragraphs>57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4, rue de la Chine - 75020</dc:title>
  <dc:creator>g-tnn5367803</dc:creator>
  <cp:lastModifiedBy>FERNANDEZ Christine</cp:lastModifiedBy>
  <cp:revision>23</cp:revision>
  <cp:lastPrinted>2026-06-30T10:02:31Z</cp:lastPrinted>
  <dcterms:created xsi:type="dcterms:W3CDTF">2024-01-12T11:09:43Z</dcterms:created>
  <dcterms:modified xsi:type="dcterms:W3CDTF">2026-07-09T09:27:54Z</dcterms:modified>
</cp:coreProperties>
</file>